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5" r:id="rId7"/>
    <p:sldId id="267" r:id="rId8"/>
    <p:sldId id="263" r:id="rId9"/>
    <p:sldId id="268" r:id="rId10"/>
    <p:sldId id="269" r:id="rId11"/>
    <p:sldId id="270" r:id="rId12"/>
    <p:sldId id="271" r:id="rId13"/>
    <p:sldId id="273" r:id="rId14"/>
    <p:sldId id="276" r:id="rId15"/>
    <p:sldId id="277" r:id="rId16"/>
    <p:sldId id="278" r:id="rId17"/>
    <p:sldId id="280" r:id="rId18"/>
    <p:sldId id="281" r:id="rId19"/>
    <p:sldId id="282" r:id="rId20"/>
    <p:sldId id="287" r:id="rId21"/>
    <p:sldId id="286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83" r:id="rId32"/>
    <p:sldId id="284" r:id="rId33"/>
    <p:sldId id="285" r:id="rId34"/>
    <p:sldId id="262" r:id="rId35"/>
    <p:sldId id="272" r:id="rId36"/>
    <p:sldId id="264" r:id="rId37"/>
    <p:sldId id="260" r:id="rId38"/>
    <p:sldId id="261" r:id="rId39"/>
    <p:sldId id="279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7" autoAdjust="0"/>
    <p:restoredTop sz="94660"/>
  </p:normalViewPr>
  <p:slideViewPr>
    <p:cSldViewPr snapToGrid="0">
      <p:cViewPr varScale="1">
        <p:scale>
          <a:sx n="99" d="100"/>
          <a:sy n="99" d="100"/>
        </p:scale>
        <p:origin x="100" y="5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A39EAA-A0E4-42FF-83E7-CA9CB1F12B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40A981D-DA37-4B04-B534-0D294094C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3B760E-9781-4AEA-B1E6-CF925CC6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86331-642E-44E3-9231-785A1134F624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A29CE1-E784-4AF4-B55B-8D5A35103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C96799-9EDB-41F7-99D1-14546FC87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B55D3-A11B-425A-9CF2-6F6055B853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3707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C2BE5D-CFB7-4B4B-8F85-A82A01684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8CD4CE4-8190-4E41-8B1D-62D2CB0481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99E159-4E0E-4F03-9B6A-36C5B2277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86331-642E-44E3-9231-785A1134F624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808709-401F-4E5E-BC6E-C26352062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6ABCA4-A07A-433B-9EB4-9512FDE9C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B55D3-A11B-425A-9CF2-6F6055B853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4494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F4B616A-2D62-4138-872A-170C2F3BC4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6EB41CF-72DA-48EF-BE63-1A2864864B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4466D4-4C72-455A-996E-AD9F629A7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86331-642E-44E3-9231-785A1134F624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CF9D78-A81D-4B1D-91EF-C6F2BED2A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2EF972-9F99-4DE8-9BDD-84A2589C9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B55D3-A11B-425A-9CF2-6F6055B853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093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2B8048-4CC1-448F-B271-59043758B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FC83E8-38FC-4AEF-A8AE-6914529C7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1CC94A-87AC-4965-AA12-29C396215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86331-642E-44E3-9231-785A1134F624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817CC0-5260-4635-A3A1-62D108E56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67BFA3-5213-4B72-88B3-B5F062CA5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B55D3-A11B-425A-9CF2-6F6055B853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021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8B93A2-5A5D-412E-9D79-47B3BE6A9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645CD9-A9F4-4421-8737-CE259FA14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6F9102-46C0-48CD-B0DE-762961ACA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86331-642E-44E3-9231-785A1134F624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720E35-600B-412F-B570-FF99CC4F0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8852E6-7F5C-44B7-B60F-BF8ACC74B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B55D3-A11B-425A-9CF2-6F6055B853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8199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894A0E-BE85-48F6-B816-0A94EE50D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EE0041-8234-4B58-AD5A-72EF74D009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279357B-1CC6-4290-8B3A-62A69DB3B7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BA3034-7E7E-41B8-AD9C-EF946738B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86331-642E-44E3-9231-785A1134F624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833E564-4319-498B-9F7F-222488C29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DB1B9DB-2F38-4C2C-8440-A4E9120D8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B55D3-A11B-425A-9CF2-6F6055B853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1891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E195E8-8B22-418F-A4E2-258F3238B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97669F-3D95-4873-B802-7FCE983996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CCD54F9-80A0-42C4-B888-04C23F1D77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B4CE163-6DF4-40BC-9823-FD3F17D673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C5E1A18-7805-4905-AC93-6F26250503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C7D10A3-58F5-4398-B55E-4F876F909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86331-642E-44E3-9231-785A1134F624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8AD0073-2F39-4356-B8E6-0EE0FA09D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C2D8120-B5E8-4E9C-83F3-1E0167F61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B55D3-A11B-425A-9CF2-6F6055B853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855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CEFACF-B00A-4099-B281-0F23E311E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F0EAEC3-5FFA-4E60-8A96-AE4183FB5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86331-642E-44E3-9231-785A1134F624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DE2D1F4-485A-4DDA-AA59-19AE4F407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0B7859-D9B3-4F98-84AA-9FA969CFF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B55D3-A11B-425A-9CF2-6F6055B853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979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C72B131-B1E0-46AF-9121-76994B43B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86331-642E-44E3-9231-785A1134F624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4621892-5185-4610-8039-1944ABC6D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032233-E2A5-41E2-9938-E73A899D2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B55D3-A11B-425A-9CF2-6F6055B853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359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9E510B-C6CD-4F5D-9E55-FF8A645B7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58C845-C733-4D23-9742-3D8C1A50C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194A4D8-FA0B-429E-9B10-7BC78F33B4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2CA302-93A0-4CED-9C3B-700FCD0F0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86331-642E-44E3-9231-785A1134F624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022FC3-A3AB-4E70-A1E7-C2932FED2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F6F643-7227-4812-9777-685C50C46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B55D3-A11B-425A-9CF2-6F6055B853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878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F1B2A8-2E2B-4FD4-A131-37F71593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1F20640-DC7E-4733-AD31-8BE74B3CF1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08F1F2-2C0F-4427-AABC-C8B4097369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334CE6F-F5CD-4578-BA2B-653E96B7C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86331-642E-44E3-9231-785A1134F624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68F342E-838C-4B99-9DAC-25E89B35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D79289C-AD9A-456F-A833-153A8340D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B55D3-A11B-425A-9CF2-6F6055B853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632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8AE0435-2CA7-4347-A8B4-CA4C36844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D3B0D7-C41D-4A79-8795-8B35EA530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828C38-3E96-42B5-B6CF-6009EB9DA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86331-642E-44E3-9231-785A1134F624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B30411-1F58-47C5-B8F3-A82AC50819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EF92D5-3D97-4E0C-B35F-A412E595A4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B55D3-A11B-425A-9CF2-6F6055B853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373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49.png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23.png"/><Relationship Id="rId7" Type="http://schemas.openxmlformats.org/officeDocument/2006/relationships/image" Target="../media/image11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C1F52B-7ECE-4678-8ED7-42B3A42D9B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Debug V2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9B3B23C-77B9-4776-932B-63EE83D12B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2024.3.21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6934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263EFEC-7DBC-473D-80CD-E611967E9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865" y="3682837"/>
            <a:ext cx="3562533" cy="31751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D3BE8F1-C079-40F6-8461-213449CEA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790" y="-148889"/>
            <a:ext cx="4689744" cy="417980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FFA5A28-7D60-417D-8CBB-2A785D375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536" y="2981458"/>
            <a:ext cx="3562533" cy="31751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00EB1B8-DF60-4501-8289-A193F9723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12" y="0"/>
            <a:ext cx="2752743" cy="24534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4E1D53E-FC55-4DA7-9D03-924928DAFA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877" y="2981459"/>
            <a:ext cx="3274698" cy="317516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71C0723-1276-4E67-815D-90FDA1513C4E}"/>
              </a:ext>
            </a:extLst>
          </p:cNvPr>
          <p:cNvSpPr txBox="1"/>
          <p:nvPr/>
        </p:nvSpPr>
        <p:spPr>
          <a:xfrm>
            <a:off x="4320862" y="204774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变疏网格</a:t>
            </a:r>
          </a:p>
        </p:txBody>
      </p:sp>
    </p:spTree>
    <p:extLst>
      <p:ext uri="{BB962C8B-B14F-4D97-AF65-F5344CB8AC3E}">
        <p14:creationId xmlns:p14="http://schemas.microsoft.com/office/powerpoint/2010/main" val="3240480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BC93EBD-5930-4B64-BC37-F9A6021C4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58" y="2286000"/>
            <a:ext cx="4180803" cy="372399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D775B53-811E-47E3-9A3D-43E86498C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9071" y="89892"/>
            <a:ext cx="3562533" cy="31751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EE396FA-10DF-40E3-8B6B-A8B1E5A07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103" y="3364606"/>
            <a:ext cx="3562533" cy="317516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CFDD3EC-A105-4EFC-8A90-C36D7773DED2}"/>
              </a:ext>
            </a:extLst>
          </p:cNvPr>
          <p:cNvSpPr txBox="1"/>
          <p:nvPr/>
        </p:nvSpPr>
        <p:spPr>
          <a:xfrm>
            <a:off x="1229932" y="476518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调整</a:t>
            </a:r>
            <a:r>
              <a:rPr lang="en-US" altLang="zh-CN" dirty="0"/>
              <a:t>FA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9E99D27-AC7E-493C-8A05-F798E15A6C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9371" y="347729"/>
            <a:ext cx="4010615" cy="274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88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F90B6D1-24B3-40FD-9AB8-A4C6EEA04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064" y="1530585"/>
            <a:ext cx="5346975" cy="47627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1235BE5-6B98-4258-838C-366415EFD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19" y="1530584"/>
            <a:ext cx="5346975" cy="476274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6D9CB0A-54CB-495F-B9A7-C7EBE9BDBF74}"/>
              </a:ext>
            </a:extLst>
          </p:cNvPr>
          <p:cNvSpPr txBox="1"/>
          <p:nvPr/>
        </p:nvSpPr>
        <p:spPr>
          <a:xfrm>
            <a:off x="1094704" y="7984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加密网格</a:t>
            </a:r>
          </a:p>
        </p:txBody>
      </p:sp>
    </p:spTree>
    <p:extLst>
      <p:ext uri="{BB962C8B-B14F-4D97-AF65-F5344CB8AC3E}">
        <p14:creationId xmlns:p14="http://schemas.microsoft.com/office/powerpoint/2010/main" val="3675354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5E67287-25DC-470B-B4B2-D91F8EDDB876}"/>
                  </a:ext>
                </a:extLst>
              </p:cNvPr>
              <p:cNvSpPr txBox="1"/>
              <p:nvPr/>
            </p:nvSpPr>
            <p:spPr>
              <a:xfrm>
                <a:off x="3754192" y="946597"/>
                <a:ext cx="175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𝐹𝐴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5E67287-25DC-470B-B4B2-D91F8EDDB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192" y="946597"/>
                <a:ext cx="1755417" cy="369332"/>
              </a:xfrm>
              <a:prstGeom prst="rect">
                <a:avLst/>
              </a:prstGeom>
              <a:blipFill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5949458-2C77-4673-BCDC-D3142FB72A3E}"/>
                  </a:ext>
                </a:extLst>
              </p:cNvPr>
              <p:cNvSpPr txBox="1"/>
              <p:nvPr/>
            </p:nvSpPr>
            <p:spPr>
              <a:xfrm>
                <a:off x="3226158" y="2414789"/>
                <a:ext cx="1272721" cy="612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5949458-2C77-4673-BCDC-D3142FB72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158" y="2414789"/>
                <a:ext cx="1272721" cy="6127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FD2ED62-ECED-4FA5-95A9-06AAA45E9F2C}"/>
                  </a:ext>
                </a:extLst>
              </p:cNvPr>
              <p:cNvSpPr txBox="1"/>
              <p:nvPr/>
            </p:nvSpPr>
            <p:spPr>
              <a:xfrm>
                <a:off x="5628068" y="2536489"/>
                <a:ext cx="1253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decrease</a:t>
                </a:r>
                <a:endParaRPr lang="zh-CN" altLang="en-US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FD2ED62-ECED-4FA5-95A9-06AAA45E9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068" y="2536489"/>
                <a:ext cx="1253035" cy="369332"/>
              </a:xfrm>
              <a:prstGeom prst="rect">
                <a:avLst/>
              </a:prstGeom>
              <a:blipFill>
                <a:blip r:embed="rId4"/>
                <a:stretch>
                  <a:fillRect t="-8197" r="-4369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箭头: 右 4">
            <a:extLst>
              <a:ext uri="{FF2B5EF4-FFF2-40B4-BE49-F238E27FC236}">
                <a16:creationId xmlns:a16="http://schemas.microsoft.com/office/drawing/2014/main" id="{86756C91-3678-4727-BC6C-6AC532639D7D}"/>
              </a:ext>
            </a:extLst>
          </p:cNvPr>
          <p:cNvSpPr/>
          <p:nvPr/>
        </p:nvSpPr>
        <p:spPr>
          <a:xfrm>
            <a:off x="7096259" y="2595092"/>
            <a:ext cx="321972" cy="2592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5C9FB33-A95A-4DD1-B712-AC14D9F49778}"/>
                  </a:ext>
                </a:extLst>
              </p:cNvPr>
              <p:cNvSpPr txBox="1"/>
              <p:nvPr/>
            </p:nvSpPr>
            <p:spPr>
              <a:xfrm>
                <a:off x="7623704" y="2536489"/>
                <a:ext cx="13442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𝐹𝐴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increase</a:t>
                </a:r>
                <a:endParaRPr lang="zh-CN" altLang="en-US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5C9FB33-A95A-4DD1-B712-AC14D9F49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704" y="2536489"/>
                <a:ext cx="1344279" cy="369332"/>
              </a:xfrm>
              <a:prstGeom prst="rect">
                <a:avLst/>
              </a:prstGeom>
              <a:blipFill>
                <a:blip r:embed="rId5"/>
                <a:stretch>
                  <a:fillRect t="-8197" r="-4091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5FB966A-7952-4886-94A9-E21589DAAFDB}"/>
                  </a:ext>
                </a:extLst>
              </p:cNvPr>
              <p:cNvSpPr txBox="1"/>
              <p:nvPr/>
            </p:nvSpPr>
            <p:spPr>
              <a:xfrm>
                <a:off x="2215166" y="5164428"/>
                <a:ext cx="40757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也</m:t>
                    </m:r>
                  </m:oMath>
                </a14:m>
                <a:r>
                  <a:rPr lang="zh-CN" altLang="en-US" dirty="0"/>
                  <a:t>减小了而且可能减小的更快</a:t>
                </a: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5FB966A-7952-4886-94A9-E21589DAA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66" y="5164428"/>
                <a:ext cx="4075796" cy="369332"/>
              </a:xfrm>
              <a:prstGeom prst="rect">
                <a:avLst/>
              </a:prstGeom>
              <a:blipFill>
                <a:blip r:embed="rId6"/>
                <a:stretch>
                  <a:fillRect t="-8197" r="-74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441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5E98559-B1FE-4512-B24A-616E40C102E6}"/>
              </a:ext>
            </a:extLst>
          </p:cNvPr>
          <p:cNvSpPr txBox="1"/>
          <p:nvPr/>
        </p:nvSpPr>
        <p:spPr>
          <a:xfrm>
            <a:off x="1835239" y="74053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格点法调整网格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56B9B9-38A6-426F-B8F3-A206E3E99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540" y="1498388"/>
            <a:ext cx="5346975" cy="476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031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CCEB485-140D-4A6C-8448-06F1B8C58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86" y="64395"/>
            <a:ext cx="5143500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187F71B-5411-49C4-A442-2F9FA7808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316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77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D6D6D0C-448E-4D7E-8892-F9548F9F9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512" y="1047627"/>
            <a:ext cx="5346975" cy="476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6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E6362D6-5B25-433E-807F-7D03A000F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92" y="-35417"/>
            <a:ext cx="9871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464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AC504AE-A187-4A45-B519-599594372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18" y="125491"/>
            <a:ext cx="9097917" cy="632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76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ABDD654-8113-4993-B9F6-DBAB6F73CFA7}"/>
                  </a:ext>
                </a:extLst>
              </p:cNvPr>
              <p:cNvSpPr txBox="1"/>
              <p:nvPr/>
            </p:nvSpPr>
            <p:spPr>
              <a:xfrm>
                <a:off x="399245" y="257578"/>
                <a:ext cx="3673378" cy="663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𝑑𝑈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func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ABDD654-8113-4993-B9F6-DBAB6F73C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45" y="257578"/>
                <a:ext cx="3673378" cy="6639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04CA1BC-C205-44C2-850E-61C975E192D1}"/>
                  </a:ext>
                </a:extLst>
              </p:cNvPr>
              <p:cNvSpPr txBox="1"/>
              <p:nvPr/>
            </p:nvSpPr>
            <p:spPr>
              <a:xfrm>
                <a:off x="399245" y="921542"/>
                <a:ext cx="7388112" cy="7693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𝑑𝑈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𝑅𝑒</m:t>
                          </m:r>
                        </m:den>
                      </m:f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𝑅𝑒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func>
                                    <m:func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</m:func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𝑅𝑒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𝑅𝑒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04CA1BC-C205-44C2-850E-61C975E19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45" y="921542"/>
                <a:ext cx="7388112" cy="7693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434F62C-B3BD-42AC-AE51-3F221A3D7A9D}"/>
                  </a:ext>
                </a:extLst>
              </p:cNvPr>
              <p:cNvSpPr txBox="1"/>
              <p:nvPr/>
            </p:nvSpPr>
            <p:spPr>
              <a:xfrm>
                <a:off x="480811" y="1585506"/>
                <a:ext cx="6883423" cy="7693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func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𝑅𝑒</m:t>
                          </m:r>
                        </m:den>
                      </m:f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𝑅𝑒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func>
                                    <m:func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</m:func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𝑅𝑒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434F62C-B3BD-42AC-AE51-3F221A3D7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11" y="1585506"/>
                <a:ext cx="6883423" cy="769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ACA240D-B56F-4C92-AF25-7D09A87B3297}"/>
                  </a:ext>
                </a:extLst>
              </p:cNvPr>
              <p:cNvSpPr txBox="1"/>
              <p:nvPr/>
            </p:nvSpPr>
            <p:spPr>
              <a:xfrm>
                <a:off x="296214" y="2736761"/>
                <a:ext cx="10573536" cy="8439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b>
                              </m:sSub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</m:func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b>
                              </m:sSub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</m:func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ACA240D-B56F-4C92-AF25-7D09A87B3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214" y="2736761"/>
                <a:ext cx="10573536" cy="8439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7E3B61C-4706-49F6-A469-3AC79FFFE256}"/>
                  </a:ext>
                </a:extLst>
              </p:cNvPr>
              <p:cNvSpPr txBox="1"/>
              <p:nvPr/>
            </p:nvSpPr>
            <p:spPr>
              <a:xfrm>
                <a:off x="296214" y="3670478"/>
                <a:ext cx="10716908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7E3B61C-4706-49F6-A469-3AC79FFFE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214" y="3670478"/>
                <a:ext cx="10716908" cy="714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891DE8E-4239-4D5A-8704-ED452A3EBE37}"/>
                  </a:ext>
                </a:extLst>
              </p:cNvPr>
              <p:cNvSpPr txBox="1"/>
              <p:nvPr/>
            </p:nvSpPr>
            <p:spPr>
              <a:xfrm>
                <a:off x="399245" y="4745865"/>
                <a:ext cx="10951331" cy="7206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</m:func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</m:func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891DE8E-4239-4D5A-8704-ED452A3EB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45" y="4745865"/>
                <a:ext cx="10951331" cy="7206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54AD701-A4C2-46FB-9A2B-4A5F7423CFBB}"/>
              </a:ext>
            </a:extLst>
          </p:cNvPr>
          <p:cNvCxnSpPr/>
          <p:nvPr/>
        </p:nvCxnSpPr>
        <p:spPr>
          <a:xfrm>
            <a:off x="3922522" y="6381481"/>
            <a:ext cx="3844344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E7163FE-F0A9-40A7-AD5E-585A1D8D5591}"/>
              </a:ext>
            </a:extLst>
          </p:cNvPr>
          <p:cNvCxnSpPr>
            <a:cxnSpLocks/>
          </p:cNvCxnSpPr>
          <p:nvPr/>
        </p:nvCxnSpPr>
        <p:spPr>
          <a:xfrm flipV="1">
            <a:off x="3922522" y="5936458"/>
            <a:ext cx="18379" cy="69102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CEB6F4D-8432-4091-AF39-7F05E17C4CF8}"/>
              </a:ext>
            </a:extLst>
          </p:cNvPr>
          <p:cNvCxnSpPr>
            <a:cxnSpLocks/>
          </p:cNvCxnSpPr>
          <p:nvPr/>
        </p:nvCxnSpPr>
        <p:spPr>
          <a:xfrm flipV="1">
            <a:off x="5136555" y="5940386"/>
            <a:ext cx="18379" cy="69102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204D93CF-52A7-433E-9FB7-E657051FC136}"/>
              </a:ext>
            </a:extLst>
          </p:cNvPr>
          <p:cNvCxnSpPr>
            <a:cxnSpLocks/>
          </p:cNvCxnSpPr>
          <p:nvPr/>
        </p:nvCxnSpPr>
        <p:spPr>
          <a:xfrm flipV="1">
            <a:off x="6451710" y="5936458"/>
            <a:ext cx="18379" cy="69102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17DC5D5-33B3-4257-9842-010E8F125FE9}"/>
              </a:ext>
            </a:extLst>
          </p:cNvPr>
          <p:cNvCxnSpPr>
            <a:cxnSpLocks/>
          </p:cNvCxnSpPr>
          <p:nvPr/>
        </p:nvCxnSpPr>
        <p:spPr>
          <a:xfrm flipV="1">
            <a:off x="7531044" y="5936458"/>
            <a:ext cx="18379" cy="69102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B0E0697-4E62-4B39-8B0F-21149DE2B234}"/>
              </a:ext>
            </a:extLst>
          </p:cNvPr>
          <p:cNvCxnSpPr>
            <a:cxnSpLocks/>
          </p:cNvCxnSpPr>
          <p:nvPr/>
        </p:nvCxnSpPr>
        <p:spPr>
          <a:xfrm flipV="1">
            <a:off x="6972917" y="6168326"/>
            <a:ext cx="8862" cy="333213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C8EF1046-0118-4342-B430-B6975E24612D}"/>
              </a:ext>
            </a:extLst>
          </p:cNvPr>
          <p:cNvCxnSpPr>
            <a:cxnSpLocks/>
          </p:cNvCxnSpPr>
          <p:nvPr/>
        </p:nvCxnSpPr>
        <p:spPr>
          <a:xfrm flipV="1">
            <a:off x="5752762" y="6168325"/>
            <a:ext cx="8862" cy="333213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B722FE57-15A1-4F22-A6CF-13FD4CBA1C33}"/>
              </a:ext>
            </a:extLst>
          </p:cNvPr>
          <p:cNvCxnSpPr>
            <a:cxnSpLocks/>
          </p:cNvCxnSpPr>
          <p:nvPr/>
        </p:nvCxnSpPr>
        <p:spPr>
          <a:xfrm flipV="1">
            <a:off x="4505829" y="6168324"/>
            <a:ext cx="8862" cy="333213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A5C62DEB-21A4-488D-A9F3-F72251C67FB2}"/>
                  </a:ext>
                </a:extLst>
              </p:cNvPr>
              <p:cNvSpPr txBox="1"/>
              <p:nvPr/>
            </p:nvSpPr>
            <p:spPr>
              <a:xfrm>
                <a:off x="5594366" y="6442812"/>
                <a:ext cx="3345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A5C62DEB-21A4-488D-A9F3-F72251C67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366" y="6442812"/>
                <a:ext cx="334515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C83AEAF-45C8-4F62-803F-1C8FC2C1C45A}"/>
                  </a:ext>
                </a:extLst>
              </p:cNvPr>
              <p:cNvSpPr txBox="1"/>
              <p:nvPr/>
            </p:nvSpPr>
            <p:spPr>
              <a:xfrm>
                <a:off x="6650118" y="6453245"/>
                <a:ext cx="7384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C83AEAF-45C8-4F62-803F-1C8FC2C1C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118" y="6453245"/>
                <a:ext cx="738472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EA67450-5326-4805-B20C-9B2583CB68FC}"/>
                  </a:ext>
                </a:extLst>
              </p:cNvPr>
              <p:cNvSpPr txBox="1"/>
              <p:nvPr/>
            </p:nvSpPr>
            <p:spPr>
              <a:xfrm>
                <a:off x="4145455" y="6442812"/>
                <a:ext cx="7384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EA67450-5326-4805-B20C-9B2583CB6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455" y="6442812"/>
                <a:ext cx="738472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CE9745F5-7AFC-4EAA-B509-71BAF3EA3FAA}"/>
                  </a:ext>
                </a:extLst>
              </p:cNvPr>
              <p:cNvSpPr txBox="1"/>
              <p:nvPr/>
            </p:nvSpPr>
            <p:spPr>
              <a:xfrm>
                <a:off x="7180187" y="5420730"/>
                <a:ext cx="738472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CE9745F5-7AFC-4EAA-B509-71BAF3EA3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187" y="5420730"/>
                <a:ext cx="738472" cy="6127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0C60E72-AB3E-4BD7-AC73-49A9464A5427}"/>
                  </a:ext>
                </a:extLst>
              </p:cNvPr>
              <p:cNvSpPr txBox="1"/>
              <p:nvPr/>
            </p:nvSpPr>
            <p:spPr>
              <a:xfrm>
                <a:off x="6082474" y="5420730"/>
                <a:ext cx="738472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0C60E72-AB3E-4BD7-AC73-49A9464A5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474" y="5420730"/>
                <a:ext cx="738472" cy="61093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D59DAA76-727F-4383-9585-7C89427A4A7A}"/>
                  </a:ext>
                </a:extLst>
              </p:cNvPr>
              <p:cNvSpPr txBox="1"/>
              <p:nvPr/>
            </p:nvSpPr>
            <p:spPr>
              <a:xfrm>
                <a:off x="4785698" y="5450704"/>
                <a:ext cx="738472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D59DAA76-727F-4383-9585-7C89427A4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698" y="5450704"/>
                <a:ext cx="738472" cy="61093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AC9AF53A-15F2-4DC1-8027-5F0B9F8C407E}"/>
                  </a:ext>
                </a:extLst>
              </p:cNvPr>
              <p:cNvSpPr txBox="1"/>
              <p:nvPr/>
            </p:nvSpPr>
            <p:spPr>
              <a:xfrm>
                <a:off x="3562475" y="5466512"/>
                <a:ext cx="738472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AC9AF53A-15F2-4DC1-8027-5F0B9F8C4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475" y="5466512"/>
                <a:ext cx="738472" cy="6127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0118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7286AD-DA1E-4913-A733-DB9BB25FA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非均匀网格中心差分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F69EA988-9F4A-4789-86B5-CB1929C82A3A}"/>
              </a:ext>
            </a:extLst>
          </p:cNvPr>
          <p:cNvGrpSpPr/>
          <p:nvPr/>
        </p:nvGrpSpPr>
        <p:grpSpPr>
          <a:xfrm>
            <a:off x="480714" y="1690688"/>
            <a:ext cx="2939023" cy="990382"/>
            <a:chOff x="666694" y="1850605"/>
            <a:chExt cx="2939023" cy="99038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ADCDF12D-088F-42D0-9A79-944F6BBF6231}"/>
                    </a:ext>
                  </a:extLst>
                </p:cNvPr>
                <p:cNvSpPr txBox="1"/>
                <p:nvPr/>
              </p:nvSpPr>
              <p:spPr>
                <a:xfrm>
                  <a:off x="666694" y="2471655"/>
                  <a:ext cx="6626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ADCDF12D-088F-42D0-9A79-944F6BBF62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694" y="2471655"/>
                  <a:ext cx="662617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05D1CB5F-43A7-46D8-A1F9-233E8D6F26BF}"/>
                    </a:ext>
                  </a:extLst>
                </p:cNvPr>
                <p:cNvSpPr txBox="1"/>
                <p:nvPr/>
              </p:nvSpPr>
              <p:spPr>
                <a:xfrm>
                  <a:off x="1572818" y="2446761"/>
                  <a:ext cx="4430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05D1CB5F-43A7-46D8-A1F9-233E8D6F26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2818" y="2446761"/>
                  <a:ext cx="443006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46059559-453F-4886-B9D1-60855CF16709}"/>
                    </a:ext>
                  </a:extLst>
                </p:cNvPr>
                <p:cNvSpPr txBox="1"/>
                <p:nvPr/>
              </p:nvSpPr>
              <p:spPr>
                <a:xfrm>
                  <a:off x="2943100" y="2446761"/>
                  <a:ext cx="6626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46059559-453F-4886-B9D1-60855CF167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3100" y="2446761"/>
                  <a:ext cx="662617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E9303E99-90BC-4293-99FA-40DCAC898500}"/>
                    </a:ext>
                  </a:extLst>
                </p:cNvPr>
                <p:cNvSpPr txBox="1"/>
                <p:nvPr/>
              </p:nvSpPr>
              <p:spPr>
                <a:xfrm>
                  <a:off x="997361" y="1850605"/>
                  <a:ext cx="6696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E9303E99-90BC-4293-99FA-40DCAC8985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361" y="1850605"/>
                  <a:ext cx="669671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6650E737-F69F-4316-903C-736385FD9A98}"/>
                    </a:ext>
                  </a:extLst>
                </p:cNvPr>
                <p:cNvSpPr txBox="1"/>
                <p:nvPr/>
              </p:nvSpPr>
              <p:spPr>
                <a:xfrm>
                  <a:off x="2309335" y="1867898"/>
                  <a:ext cx="450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6650E737-F69F-4316-903C-736385FD9A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9335" y="1867898"/>
                  <a:ext cx="45006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CB67FE82-AB02-4511-80CA-59912E7FD35F}"/>
                </a:ext>
              </a:extLst>
            </p:cNvPr>
            <p:cNvCxnSpPr>
              <a:cxnSpLocks/>
            </p:cNvCxnSpPr>
            <p:nvPr/>
          </p:nvCxnSpPr>
          <p:spPr>
            <a:xfrm>
              <a:off x="828092" y="2400303"/>
              <a:ext cx="965588" cy="0"/>
            </a:xfrm>
            <a:prstGeom prst="line">
              <a:avLst/>
            </a:prstGeom>
            <a:ln w="31750">
              <a:headEnd type="oval"/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9F416950-CB18-41F0-9867-DBD9069B33BA}"/>
                </a:ext>
              </a:extLst>
            </p:cNvPr>
            <p:cNvCxnSpPr>
              <a:cxnSpLocks/>
            </p:cNvCxnSpPr>
            <p:nvPr/>
          </p:nvCxnSpPr>
          <p:spPr>
            <a:xfrm>
              <a:off x="1793680" y="2400303"/>
              <a:ext cx="1480088" cy="0"/>
            </a:xfrm>
            <a:prstGeom prst="line">
              <a:avLst/>
            </a:prstGeom>
            <a:ln w="31750">
              <a:headEnd type="oval"/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B195636E-1BBB-4E71-A2DB-3DD1C00F1B55}"/>
              </a:ext>
            </a:extLst>
          </p:cNvPr>
          <p:cNvGrpSpPr/>
          <p:nvPr/>
        </p:nvGrpSpPr>
        <p:grpSpPr>
          <a:xfrm>
            <a:off x="3869211" y="1550091"/>
            <a:ext cx="7578384" cy="1656472"/>
            <a:chOff x="366594" y="2890694"/>
            <a:chExt cx="7578384" cy="165647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49862040-5414-4002-AA3E-AC7FDF361CD0}"/>
                    </a:ext>
                  </a:extLst>
                </p:cNvPr>
                <p:cNvSpPr txBox="1"/>
                <p:nvPr/>
              </p:nvSpPr>
              <p:spPr>
                <a:xfrm>
                  <a:off x="366594" y="2890694"/>
                  <a:ext cx="6103722" cy="7679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𝑑𝑓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2!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bSup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3!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bSup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4!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49862040-5414-4002-AA3E-AC7FDF361C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594" y="2890694"/>
                  <a:ext cx="6103722" cy="76790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CA3C89BC-54C2-478F-82EA-9688E1F76761}"/>
                    </a:ext>
                  </a:extLst>
                </p:cNvPr>
                <p:cNvSpPr txBox="1"/>
                <p:nvPr/>
              </p:nvSpPr>
              <p:spPr>
                <a:xfrm>
                  <a:off x="366594" y="3779263"/>
                  <a:ext cx="6872138" cy="7679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𝑑𝑓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2!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bSup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3!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bSup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4!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CA3C89BC-54C2-478F-82EA-9688E1F767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594" y="3779263"/>
                  <a:ext cx="6872138" cy="76790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FA71C324-C092-40C4-8598-B535B4A8B945}"/>
                    </a:ext>
                  </a:extLst>
                </p:cNvPr>
                <p:cNvSpPr txBox="1"/>
                <p:nvPr/>
              </p:nvSpPr>
              <p:spPr>
                <a:xfrm>
                  <a:off x="7377194" y="3089979"/>
                  <a:ext cx="5677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FA71C324-C092-40C4-8598-B535B4A8B9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7194" y="3089979"/>
                  <a:ext cx="567784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9B891206-452C-48EF-BA55-E05299D617B9}"/>
                    </a:ext>
                  </a:extLst>
                </p:cNvPr>
                <p:cNvSpPr txBox="1"/>
                <p:nvPr/>
              </p:nvSpPr>
              <p:spPr>
                <a:xfrm>
                  <a:off x="7377194" y="3978548"/>
                  <a:ext cx="5677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9B891206-452C-48EF-BA55-E05299D617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7194" y="3978548"/>
                  <a:ext cx="567784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2259D732-5676-43DA-B567-4D363CDA4719}"/>
                  </a:ext>
                </a:extLst>
              </p:cNvPr>
              <p:cNvSpPr txBox="1"/>
              <p:nvPr/>
            </p:nvSpPr>
            <p:spPr>
              <a:xfrm>
                <a:off x="480714" y="3909420"/>
                <a:ext cx="2360774" cy="384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×(2)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2259D732-5676-43DA-B567-4D363CDA4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14" y="3909420"/>
                <a:ext cx="2360774" cy="384336"/>
              </a:xfrm>
              <a:prstGeom prst="rect">
                <a:avLst/>
              </a:prstGeom>
              <a:blipFill>
                <a:blip r:embed="rId11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箭头: 右 54">
            <a:extLst>
              <a:ext uri="{FF2B5EF4-FFF2-40B4-BE49-F238E27FC236}">
                <a16:creationId xmlns:a16="http://schemas.microsoft.com/office/drawing/2014/main" id="{28CC9B8F-1365-43E8-9BBD-763B09E0FDDF}"/>
              </a:ext>
            </a:extLst>
          </p:cNvPr>
          <p:cNvSpPr/>
          <p:nvPr/>
        </p:nvSpPr>
        <p:spPr>
          <a:xfrm>
            <a:off x="3087788" y="3989755"/>
            <a:ext cx="577561" cy="3040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B9C39721-C1D7-4056-B2F7-2A1726116B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19048" y="3502960"/>
            <a:ext cx="4790071" cy="121622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EC6F29A5-D40B-44CF-A32F-85A2CA159890}"/>
                  </a:ext>
                </a:extLst>
              </p:cNvPr>
              <p:cNvSpPr txBox="1"/>
              <p:nvPr/>
            </p:nvSpPr>
            <p:spPr>
              <a:xfrm>
                <a:off x="480714" y="5329938"/>
                <a:ext cx="23240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×(2)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EC6F29A5-D40B-44CF-A32F-85A2CA159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14" y="5329938"/>
                <a:ext cx="2324098" cy="369332"/>
              </a:xfrm>
              <a:prstGeom prst="rect">
                <a:avLst/>
              </a:prstGeom>
              <a:blipFill>
                <a:blip r:embed="rId1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图片 59">
            <a:extLst>
              <a:ext uri="{FF2B5EF4-FFF2-40B4-BE49-F238E27FC236}">
                <a16:creationId xmlns:a16="http://schemas.microsoft.com/office/drawing/2014/main" id="{12BB39AB-41B3-480E-8026-6BF267B906A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43698" y="3850724"/>
            <a:ext cx="2120005" cy="610305"/>
          </a:xfrm>
          <a:prstGeom prst="rect">
            <a:avLst/>
          </a:prstGeom>
        </p:spPr>
      </p:pic>
      <p:sp>
        <p:nvSpPr>
          <p:cNvPr id="61" name="箭头: 右 60">
            <a:extLst>
              <a:ext uri="{FF2B5EF4-FFF2-40B4-BE49-F238E27FC236}">
                <a16:creationId xmlns:a16="http://schemas.microsoft.com/office/drawing/2014/main" id="{41475355-6925-415F-B8CC-671A06DFD515}"/>
              </a:ext>
            </a:extLst>
          </p:cNvPr>
          <p:cNvSpPr/>
          <p:nvPr/>
        </p:nvSpPr>
        <p:spPr>
          <a:xfrm>
            <a:off x="3130956" y="5362603"/>
            <a:ext cx="577561" cy="3040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03455C66-288C-4692-94BC-F9A2478187A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19048" y="4909574"/>
            <a:ext cx="4366745" cy="1048124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4C8FBD48-713E-4CEE-A805-B719096F647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85793" y="5133160"/>
            <a:ext cx="2228255" cy="55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212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37D759C-242E-4DDD-8437-7424BC8B0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454" y="110954"/>
            <a:ext cx="9741401" cy="663609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CE61AAD-0AB0-4E87-A819-558C8DD7A039}"/>
              </a:ext>
            </a:extLst>
          </p:cNvPr>
          <p:cNvSpPr txBox="1"/>
          <p:nvPr/>
        </p:nvSpPr>
        <p:spPr>
          <a:xfrm>
            <a:off x="392806" y="1068946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B.C. du=0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0241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97E1A9E-778B-4A9C-91FE-69C4A9D32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669" y="0"/>
            <a:ext cx="9676661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95658C0-AD26-467F-A361-EA1CCDC8A593}"/>
              </a:ext>
            </a:extLst>
          </p:cNvPr>
          <p:cNvSpPr txBox="1"/>
          <p:nvPr/>
        </p:nvSpPr>
        <p:spPr>
          <a:xfrm>
            <a:off x="392806" y="1068946"/>
            <a:ext cx="118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B.C. Du=0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7315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47F663E-6B3E-4306-95BC-B25250542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451" y="0"/>
            <a:ext cx="86570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515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BF9B88B-1EAC-4E33-8025-EC89F7FF2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925" y="0"/>
            <a:ext cx="7472149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7EC1FF2-C770-40DD-877B-8B6A20B5D15F}"/>
              </a:ext>
            </a:extLst>
          </p:cNvPr>
          <p:cNvSpPr txBox="1"/>
          <p:nvPr/>
        </p:nvSpPr>
        <p:spPr>
          <a:xfrm>
            <a:off x="238259" y="1178417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Mesh range 1000-&gt;2000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3851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41B50B4-4EAA-4A26-9C21-DD9E308D4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320" y="0"/>
            <a:ext cx="10109359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3C676C4-4A56-4F46-A878-309A43BCB1E4}"/>
              </a:ext>
            </a:extLst>
          </p:cNvPr>
          <p:cNvSpPr txBox="1"/>
          <p:nvPr/>
        </p:nvSpPr>
        <p:spPr>
          <a:xfrm>
            <a:off x="515155" y="682580"/>
            <a:ext cx="246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Mesh points 846-&gt;405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9668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EB73D50-12B0-4849-B95C-128AC5E9C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4370" y="0"/>
            <a:ext cx="10109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796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363CC01-6ED9-45F0-9DC2-DD1154935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444" y="83712"/>
            <a:ext cx="8645366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DC6D211-BE1F-4C73-8FBC-B097D27EFE6E}"/>
              </a:ext>
            </a:extLst>
          </p:cNvPr>
          <p:cNvSpPr txBox="1"/>
          <p:nvPr/>
        </p:nvSpPr>
        <p:spPr>
          <a:xfrm>
            <a:off x="746975" y="86288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调大流量：扰动增强</a:t>
            </a:r>
          </a:p>
        </p:txBody>
      </p:sp>
    </p:spTree>
    <p:extLst>
      <p:ext uri="{BB962C8B-B14F-4D97-AF65-F5344CB8AC3E}">
        <p14:creationId xmlns:p14="http://schemas.microsoft.com/office/powerpoint/2010/main" val="2339881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4EC4000-C682-45E1-85DF-7DC1EEB55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015" y="0"/>
            <a:ext cx="6781969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C68CFC9-D795-49B9-96F8-7E4A70F3E0E6}"/>
              </a:ext>
            </a:extLst>
          </p:cNvPr>
          <p:cNvSpPr txBox="1"/>
          <p:nvPr/>
        </p:nvSpPr>
        <p:spPr>
          <a:xfrm>
            <a:off x="850006" y="946597"/>
            <a:ext cx="1476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Blue: D2x=0</a:t>
            </a:r>
          </a:p>
          <a:p>
            <a:r>
              <a:rPr lang="en-US" altLang="zh-CN" dirty="0"/>
              <a:t>Yellow:</a:t>
            </a:r>
            <a:r>
              <a:rPr lang="zh-CN" altLang="en-US" dirty="0"/>
              <a:t> </a:t>
            </a:r>
            <a:r>
              <a:rPr lang="en-US" altLang="zh-CN" dirty="0"/>
              <a:t>Dx=0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1935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E9718F0-EEB1-47A0-BC2A-C9D30B799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015" y="0"/>
            <a:ext cx="67819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82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CC02AEB-BBC4-4379-8FBB-69BAF9607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7931"/>
            <a:ext cx="12192000" cy="372213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BF4818B-A227-460F-8042-EB6ED7EC18B1}"/>
              </a:ext>
            </a:extLst>
          </p:cNvPr>
          <p:cNvSpPr txBox="1"/>
          <p:nvPr/>
        </p:nvSpPr>
        <p:spPr>
          <a:xfrm>
            <a:off x="1152659" y="792051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Du=0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5385F78-06CB-420C-9298-BA9A897236AA}"/>
              </a:ext>
            </a:extLst>
          </p:cNvPr>
          <p:cNvSpPr txBox="1"/>
          <p:nvPr/>
        </p:nvSpPr>
        <p:spPr>
          <a:xfrm>
            <a:off x="6096000" y="899375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du=0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58ED24A-942F-4636-9D0F-95D1A14DE6D0}"/>
              </a:ext>
            </a:extLst>
          </p:cNvPr>
          <p:cNvSpPr txBox="1"/>
          <p:nvPr/>
        </p:nvSpPr>
        <p:spPr>
          <a:xfrm>
            <a:off x="379927" y="3155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边界条件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3CBCCE9-273A-448C-8D1D-15FC9DF2E55D}"/>
              </a:ext>
            </a:extLst>
          </p:cNvPr>
          <p:cNvSpPr txBox="1"/>
          <p:nvPr/>
        </p:nvSpPr>
        <p:spPr>
          <a:xfrm>
            <a:off x="2290293" y="792051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Du=0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BECE06B-E561-4687-9C5F-552F769EDAFD}"/>
              </a:ext>
            </a:extLst>
          </p:cNvPr>
          <p:cNvSpPr txBox="1"/>
          <p:nvPr/>
        </p:nvSpPr>
        <p:spPr>
          <a:xfrm>
            <a:off x="4883867" y="899375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du=0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6248E24-EC0E-43F6-82FA-F4ED98E6A9FF}"/>
              </a:ext>
            </a:extLst>
          </p:cNvPr>
          <p:cNvSpPr txBox="1"/>
          <p:nvPr/>
        </p:nvSpPr>
        <p:spPr>
          <a:xfrm>
            <a:off x="10679306" y="899375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du=0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2EDD751-A92C-4767-B337-9BE4DADA29BF}"/>
              </a:ext>
            </a:extLst>
          </p:cNvPr>
          <p:cNvSpPr txBox="1"/>
          <p:nvPr/>
        </p:nvSpPr>
        <p:spPr>
          <a:xfrm>
            <a:off x="9086045" y="976717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u=0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C03BDF6-3082-47FC-B9A2-8E1E904E5212}"/>
              </a:ext>
            </a:extLst>
          </p:cNvPr>
          <p:cNvSpPr txBox="1"/>
          <p:nvPr/>
        </p:nvSpPr>
        <p:spPr>
          <a:xfrm>
            <a:off x="1134123" y="518806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Dh=0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9FBB39-6D83-4C35-BDB3-5C4B7AB7CE8C}"/>
              </a:ext>
            </a:extLst>
          </p:cNvPr>
          <p:cNvSpPr txBox="1"/>
          <p:nvPr/>
        </p:nvSpPr>
        <p:spPr>
          <a:xfrm>
            <a:off x="4856069" y="593891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dh=0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3DF863E-B7BB-4F96-AE61-0D334A1DB126}"/>
              </a:ext>
            </a:extLst>
          </p:cNvPr>
          <p:cNvSpPr txBox="1"/>
          <p:nvPr/>
        </p:nvSpPr>
        <p:spPr>
          <a:xfrm>
            <a:off x="9086045" y="689200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h=0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6935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6098BE-5C5E-474B-82E2-556A04852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非均匀网格中心差分的阶数问题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D302A2-2219-4D73-9801-6AB5F03BB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400" y="1832717"/>
            <a:ext cx="6077755" cy="518330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合理选择非均匀网格的增长性质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56BE245-4565-4EFB-9C75-0A23DC158BED}"/>
                  </a:ext>
                </a:extLst>
              </p:cNvPr>
              <p:cNvSpPr txBox="1"/>
              <p:nvPr/>
            </p:nvSpPr>
            <p:spPr>
              <a:xfrm>
                <a:off x="4398136" y="1832717"/>
                <a:ext cx="2830455" cy="384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0" dirty="0"/>
                  <a:t>Let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56BE245-4565-4EFB-9C75-0A23DC158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136" y="1832717"/>
                <a:ext cx="2830455" cy="384336"/>
              </a:xfrm>
              <a:prstGeom prst="rect">
                <a:avLst/>
              </a:prstGeom>
              <a:blipFill>
                <a:blip r:embed="rId2"/>
                <a:stretch>
                  <a:fillRect l="-1720" t="-4762" b="-253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组合 14">
            <a:extLst>
              <a:ext uri="{FF2B5EF4-FFF2-40B4-BE49-F238E27FC236}">
                <a16:creationId xmlns:a16="http://schemas.microsoft.com/office/drawing/2014/main" id="{771E9B84-8525-4D8F-95A4-82440BC893B4}"/>
              </a:ext>
            </a:extLst>
          </p:cNvPr>
          <p:cNvGrpSpPr/>
          <p:nvPr/>
        </p:nvGrpSpPr>
        <p:grpSpPr>
          <a:xfrm>
            <a:off x="7273667" y="1552848"/>
            <a:ext cx="4787765" cy="1689799"/>
            <a:chOff x="4997143" y="2343955"/>
            <a:chExt cx="4787765" cy="1689799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7B81D5EB-AC84-4466-BF07-106F8854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7143" y="2343955"/>
              <a:ext cx="4787765" cy="1689799"/>
            </a:xfrm>
            <a:prstGeom prst="rect">
              <a:avLst/>
            </a:prstGeom>
          </p:spPr>
        </p:pic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FAEC1E87-36BE-4791-ACDC-48132C041538}"/>
                </a:ext>
              </a:extLst>
            </p:cNvPr>
            <p:cNvSpPr/>
            <p:nvPr/>
          </p:nvSpPr>
          <p:spPr>
            <a:xfrm>
              <a:off x="8487177" y="2478892"/>
              <a:ext cx="566671" cy="38021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10F644CE-E576-490F-838B-C29C31077DD1}"/>
                </a:ext>
              </a:extLst>
            </p:cNvPr>
            <p:cNvSpPr/>
            <p:nvPr/>
          </p:nvSpPr>
          <p:spPr>
            <a:xfrm>
              <a:off x="8105104" y="3377440"/>
              <a:ext cx="819955" cy="32523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34D7AF7-CFA8-459B-9037-E4793CFCCB17}"/>
                  </a:ext>
                </a:extLst>
              </p:cNvPr>
              <p:cNvSpPr txBox="1"/>
              <p:nvPr/>
            </p:nvSpPr>
            <p:spPr>
              <a:xfrm>
                <a:off x="779172" y="2633041"/>
                <a:ext cx="9110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34D7AF7-CFA8-459B-9037-E4793CFCC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72" y="2633041"/>
                <a:ext cx="91101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1171B41-DBB4-4105-B420-67737129CA94}"/>
                  </a:ext>
                </a:extLst>
              </p:cNvPr>
              <p:cNvSpPr txBox="1"/>
              <p:nvPr/>
            </p:nvSpPr>
            <p:spPr>
              <a:xfrm>
                <a:off x="722565" y="3128424"/>
                <a:ext cx="2037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1171B41-DBB4-4105-B420-67737129C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65" y="3128424"/>
                <a:ext cx="203709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BAECC95-A24B-4158-8FA6-94A2B85BF819}"/>
                  </a:ext>
                </a:extLst>
              </p:cNvPr>
              <p:cNvSpPr txBox="1"/>
              <p:nvPr/>
            </p:nvSpPr>
            <p:spPr>
              <a:xfrm>
                <a:off x="1120462" y="3562308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BAECC95-A24B-4158-8FA6-94A2B85BF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462" y="3562308"/>
                <a:ext cx="31931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C2CB86B-1AEE-4B81-8FCA-1677148551EE}"/>
                  </a:ext>
                </a:extLst>
              </p:cNvPr>
              <p:cNvSpPr txBox="1"/>
              <p:nvPr/>
            </p:nvSpPr>
            <p:spPr>
              <a:xfrm>
                <a:off x="779172" y="4011053"/>
                <a:ext cx="23375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C2CB86B-1AEE-4B81-8FCA-167714855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72" y="4011053"/>
                <a:ext cx="2337563" cy="369332"/>
              </a:xfrm>
              <a:prstGeom prst="rect">
                <a:avLst/>
              </a:prstGeom>
              <a:blipFill>
                <a:blip r:embed="rId7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52292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81501D8-BC65-4C85-9510-220EEB9E6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546" y="0"/>
            <a:ext cx="67349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739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3CBB1A0-24A2-4F7E-8056-3ACC63981F8A}"/>
              </a:ext>
            </a:extLst>
          </p:cNvPr>
          <p:cNvSpPr txBox="1"/>
          <p:nvPr/>
        </p:nvSpPr>
        <p:spPr>
          <a:xfrm>
            <a:off x="844658" y="42620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参数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A4B2175-7297-4201-9702-C37D1EB177DD}"/>
                  </a:ext>
                </a:extLst>
              </p:cNvPr>
              <p:cNvSpPr txBox="1"/>
              <p:nvPr/>
            </p:nvSpPr>
            <p:spPr>
              <a:xfrm>
                <a:off x="1860997" y="1068946"/>
                <a:ext cx="9981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=9.8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A4B2175-7297-4201-9702-C37D1EB17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997" y="1068946"/>
                <a:ext cx="998158" cy="369332"/>
              </a:xfrm>
              <a:prstGeom prst="rect">
                <a:avLst/>
              </a:prstGeom>
              <a:blipFill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E2A1734-A410-40DE-9BFC-B02B7665DCA0}"/>
                  </a:ext>
                </a:extLst>
              </p:cNvPr>
              <p:cNvSpPr txBox="1"/>
              <p:nvPr/>
            </p:nvSpPr>
            <p:spPr>
              <a:xfrm>
                <a:off x="1860997" y="1551904"/>
                <a:ext cx="1553887" cy="372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=5×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−5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E2A1734-A410-40DE-9BFC-B02B7665D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997" y="1551904"/>
                <a:ext cx="1553887" cy="3724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627E315-2F42-4968-B283-8C4763AA4C45}"/>
                  </a:ext>
                </a:extLst>
              </p:cNvPr>
              <p:cNvSpPr txBox="1"/>
              <p:nvPr/>
            </p:nvSpPr>
            <p:spPr>
              <a:xfrm>
                <a:off x="1847916" y="2037940"/>
                <a:ext cx="10112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=20°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627E315-2F42-4968-B283-8C4763AA4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916" y="2037940"/>
                <a:ext cx="1011239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88427F1-BF24-4CB6-8174-3BD43D0CECE3}"/>
                  </a:ext>
                </a:extLst>
              </p:cNvPr>
              <p:cNvSpPr txBox="1"/>
              <p:nvPr/>
            </p:nvSpPr>
            <p:spPr>
              <a:xfrm>
                <a:off x="1838523" y="2520898"/>
                <a:ext cx="2041263" cy="372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=3×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−5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/2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88427F1-BF24-4CB6-8174-3BD43D0CE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523" y="2520898"/>
                <a:ext cx="2041263" cy="372410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A06571C-8979-46BB-B20F-B8F282411BC4}"/>
                  </a:ext>
                </a:extLst>
              </p:cNvPr>
              <p:cNvSpPr txBox="1"/>
              <p:nvPr/>
            </p:nvSpPr>
            <p:spPr>
              <a:xfrm>
                <a:off x="1860997" y="3040067"/>
                <a:ext cx="8842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A06571C-8979-46BB-B20F-B8F282411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997" y="3040067"/>
                <a:ext cx="88428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538FDB5-6938-4AE3-B847-3AF3C8607E35}"/>
                  </a:ext>
                </a:extLst>
              </p:cNvPr>
              <p:cNvSpPr txBox="1"/>
              <p:nvPr/>
            </p:nvSpPr>
            <p:spPr>
              <a:xfrm>
                <a:off x="5035640" y="940158"/>
                <a:ext cx="20003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=1000∗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538FDB5-6938-4AE3-B847-3AF3C8607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640" y="940158"/>
                <a:ext cx="200035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EB1B6F2-FA51-4E31-8CF4-F12CFA4349AD}"/>
                  </a:ext>
                </a:extLst>
              </p:cNvPr>
              <p:cNvSpPr txBox="1"/>
              <p:nvPr/>
            </p:nvSpPr>
            <p:spPr>
              <a:xfrm>
                <a:off x="7453095" y="940158"/>
                <a:ext cx="19461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=2.5×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EB1B6F2-FA51-4E31-8CF4-F12CFA434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095" y="940158"/>
                <a:ext cx="194617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2344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1F5EC93-D4C0-4EFC-8787-49ACCDAA1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969" y="0"/>
            <a:ext cx="86325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6082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4BA9EC4-7BFD-4833-BEC3-C033F7FE4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469" y="0"/>
            <a:ext cx="9268723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97342BA-3DBF-4D44-9267-954641A5E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68" y="0"/>
            <a:ext cx="104428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347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7D6170-7644-4641-8D4E-9C1132DE829F}"/>
              </a:ext>
            </a:extLst>
          </p:cNvPr>
          <p:cNvSpPr txBox="1"/>
          <p:nvPr/>
        </p:nvSpPr>
        <p:spPr>
          <a:xfrm>
            <a:off x="5061902" y="2975020"/>
            <a:ext cx="2068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Appendix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5518427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519AF11-727E-44DE-8DD8-A8C434BDF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83" y="1408234"/>
            <a:ext cx="5346975" cy="47627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46B2644-E25B-4AA9-94E3-9B4486E49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07858"/>
            <a:ext cx="5346975" cy="476274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1EF1410-0ACC-4508-A467-65AA4B60B639}"/>
              </a:ext>
            </a:extLst>
          </p:cNvPr>
          <p:cNvSpPr txBox="1"/>
          <p:nvPr/>
        </p:nvSpPr>
        <p:spPr>
          <a:xfrm>
            <a:off x="6973910" y="978794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818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3AA5BF3-308B-43A6-B892-CB55D3BD5F86}"/>
              </a:ext>
            </a:extLst>
          </p:cNvPr>
          <p:cNvSpPr txBox="1"/>
          <p:nvPr/>
        </p:nvSpPr>
        <p:spPr>
          <a:xfrm>
            <a:off x="624625" y="489397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With FA*Gamp terms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24360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BB8686B-AE59-45F3-A3C3-F8B206998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650" y="1118461"/>
            <a:ext cx="5346975" cy="47627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1A6D2DF-BD3A-45ED-BAB5-95423A9DF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41" y="1118460"/>
            <a:ext cx="5346975" cy="476274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BFC2ED2-31C3-4DA4-95B7-FD6B9DEEB4F8}"/>
                  </a:ext>
                </a:extLst>
              </p:cNvPr>
              <p:cNvSpPr txBox="1"/>
              <p:nvPr/>
            </p:nvSpPr>
            <p:spPr>
              <a:xfrm>
                <a:off x="1719329" y="431442"/>
                <a:ext cx="16103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Mesh points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BFC2ED2-31C3-4DA4-95B7-FD6B9DEEB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329" y="431442"/>
                <a:ext cx="1610377" cy="369332"/>
              </a:xfrm>
              <a:prstGeom prst="rect">
                <a:avLst/>
              </a:prstGeom>
              <a:blipFill>
                <a:blip r:embed="rId4"/>
                <a:stretch>
                  <a:fillRect l="-3030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77DBBC6-5302-4DAC-8312-681536FC30A3}"/>
                  </a:ext>
                </a:extLst>
              </p:cNvPr>
              <p:cNvSpPr txBox="1"/>
              <p:nvPr/>
            </p:nvSpPr>
            <p:spPr>
              <a:xfrm>
                <a:off x="7154214" y="435804"/>
                <a:ext cx="27168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0" dirty="0"/>
                  <a:t>Correction func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77DBBC6-5302-4DAC-8312-681536FC3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214" y="435804"/>
                <a:ext cx="2716898" cy="369332"/>
              </a:xfrm>
              <a:prstGeom prst="rect">
                <a:avLst/>
              </a:prstGeom>
              <a:blipFill>
                <a:blip r:embed="rId5"/>
                <a:stretch>
                  <a:fillRect l="-2022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8F65903-6E5D-48AF-BE9D-C4BF3EC368DA}"/>
                  </a:ext>
                </a:extLst>
              </p:cNvPr>
              <p:cNvSpPr txBox="1"/>
              <p:nvPr/>
            </p:nvSpPr>
            <p:spPr>
              <a:xfrm>
                <a:off x="8633137" y="5602310"/>
                <a:ext cx="3953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8F65903-6E5D-48AF-BE9D-C4BF3EC36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137" y="5602310"/>
                <a:ext cx="39530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5A92447-2DE5-4B60-916B-C8122675C695}"/>
                  </a:ext>
                </a:extLst>
              </p:cNvPr>
              <p:cNvSpPr txBox="1"/>
              <p:nvPr/>
            </p:nvSpPr>
            <p:spPr>
              <a:xfrm>
                <a:off x="6010140" y="3429000"/>
                <a:ext cx="397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5A92447-2DE5-4B60-916B-C8122675C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140" y="3429000"/>
                <a:ext cx="39728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773720F-EDD3-4F5C-8218-4C087F889015}"/>
                  </a:ext>
                </a:extLst>
              </p:cNvPr>
              <p:cNvSpPr txBox="1"/>
              <p:nvPr/>
            </p:nvSpPr>
            <p:spPr>
              <a:xfrm>
                <a:off x="279041" y="3429000"/>
                <a:ext cx="3953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773720F-EDD3-4F5C-8218-4C087F889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41" y="3429000"/>
                <a:ext cx="39530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10AAC1C-1957-46A7-9745-90352057EAAD}"/>
                  </a:ext>
                </a:extLst>
              </p:cNvPr>
              <p:cNvSpPr txBox="1"/>
              <p:nvPr/>
            </p:nvSpPr>
            <p:spPr>
              <a:xfrm>
                <a:off x="2839790" y="5554874"/>
                <a:ext cx="421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10AAC1C-1957-46A7-9745-90352057E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9790" y="5554874"/>
                <a:ext cx="42114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78668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7286AD-DA1E-4913-A733-DB9BB25FA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非均匀网格中心差分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B88E108-00C4-4CD1-A8C2-6B6B58D5C7E1}"/>
              </a:ext>
            </a:extLst>
          </p:cNvPr>
          <p:cNvSpPr txBox="1"/>
          <p:nvPr/>
        </p:nvSpPr>
        <p:spPr>
          <a:xfrm>
            <a:off x="252748" y="6091243"/>
            <a:ext cx="83760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Hilding Sundqvist &amp; George Veronis (1970) A simple finite-difference grid with non-constant intervals, Tellus, 22:1, 26-31, DOI: 10.3402/tellusa.v22i1.10155</a:t>
            </a:r>
            <a:endParaRPr lang="zh-CN" altLang="en-US" sz="12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3E2C2B4-B9F4-461A-9A41-369076C8F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84" y="1484833"/>
            <a:ext cx="4007056" cy="14542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0B26E99-C85C-417C-A4A8-EBED9C1DC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73" y="3363166"/>
            <a:ext cx="3873699" cy="208925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F00D8A3-807C-4032-868A-7EC1A12A1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229" y="3280611"/>
            <a:ext cx="3911801" cy="2254366"/>
          </a:xfrm>
          <a:prstGeom prst="rect">
            <a:avLst/>
          </a:prstGeom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id="{5069E4D5-C452-4E14-A3C5-5396F55A1803}"/>
              </a:ext>
            </a:extLst>
          </p:cNvPr>
          <p:cNvGrpSpPr/>
          <p:nvPr/>
        </p:nvGrpSpPr>
        <p:grpSpPr>
          <a:xfrm>
            <a:off x="7666362" y="924172"/>
            <a:ext cx="2695111" cy="1121321"/>
            <a:chOff x="6760238" y="1043323"/>
            <a:chExt cx="2695111" cy="112132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ADCDF12D-088F-42D0-9A79-944F6BBF6231}"/>
                    </a:ext>
                  </a:extLst>
                </p:cNvPr>
                <p:cNvSpPr txBox="1"/>
                <p:nvPr/>
              </p:nvSpPr>
              <p:spPr>
                <a:xfrm>
                  <a:off x="6760238" y="1772998"/>
                  <a:ext cx="661335" cy="3916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ADCDF12D-088F-42D0-9A79-944F6BBF62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0238" y="1772998"/>
                  <a:ext cx="661335" cy="391646"/>
                </a:xfrm>
                <a:prstGeom prst="rect">
                  <a:avLst/>
                </a:prstGeom>
                <a:blipFill>
                  <a:blip r:embed="rId5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05D1CB5F-43A7-46D8-A1F9-233E8D6F26BF}"/>
                    </a:ext>
                  </a:extLst>
                </p:cNvPr>
                <p:cNvSpPr txBox="1"/>
                <p:nvPr/>
              </p:nvSpPr>
              <p:spPr>
                <a:xfrm>
                  <a:off x="7666362" y="1748104"/>
                  <a:ext cx="441724" cy="3916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05D1CB5F-43A7-46D8-A1F9-233E8D6F26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6362" y="1748104"/>
                  <a:ext cx="441724" cy="391646"/>
                </a:xfrm>
                <a:prstGeom prst="rect">
                  <a:avLst/>
                </a:prstGeom>
                <a:blipFill>
                  <a:blip r:embed="rId6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46059559-453F-4886-B9D1-60855CF16709}"/>
                    </a:ext>
                  </a:extLst>
                </p:cNvPr>
                <p:cNvSpPr txBox="1"/>
                <p:nvPr/>
              </p:nvSpPr>
              <p:spPr>
                <a:xfrm>
                  <a:off x="8794014" y="1727404"/>
                  <a:ext cx="661335" cy="3916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46059559-453F-4886-B9D1-60855CF167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4014" y="1727404"/>
                  <a:ext cx="661335" cy="391646"/>
                </a:xfrm>
                <a:prstGeom prst="rect">
                  <a:avLst/>
                </a:prstGeom>
                <a:blipFill>
                  <a:blip r:embed="rId7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CF1FE4B6-7C39-4D98-AB2B-66DFF64F2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90906" y="1446628"/>
              <a:ext cx="2033776" cy="314711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E9303E99-90BC-4293-99FA-40DCAC898500}"/>
                    </a:ext>
                  </a:extLst>
                </p:cNvPr>
                <p:cNvSpPr txBox="1"/>
                <p:nvPr/>
              </p:nvSpPr>
              <p:spPr>
                <a:xfrm>
                  <a:off x="7173532" y="1049153"/>
                  <a:ext cx="668388" cy="3916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E9303E99-90BC-4293-99FA-40DCAC8985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3532" y="1049153"/>
                  <a:ext cx="668388" cy="391646"/>
                </a:xfrm>
                <a:prstGeom prst="rect">
                  <a:avLst/>
                </a:prstGeom>
                <a:blipFill>
                  <a:blip r:embed="rId9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6650E737-F69F-4316-903C-736385FD9A98}"/>
                    </a:ext>
                  </a:extLst>
                </p:cNvPr>
                <p:cNvSpPr txBox="1"/>
                <p:nvPr/>
              </p:nvSpPr>
              <p:spPr>
                <a:xfrm>
                  <a:off x="8161536" y="1043323"/>
                  <a:ext cx="448777" cy="3916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6650E737-F69F-4316-903C-736385FD9A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1536" y="1043323"/>
                  <a:ext cx="448777" cy="391646"/>
                </a:xfrm>
                <a:prstGeom prst="rect">
                  <a:avLst/>
                </a:prstGeom>
                <a:blipFill>
                  <a:blip r:embed="rId10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377774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6098BE-5C5E-474B-82E2-556A04852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非均匀网格中心差分的阶数问题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D302A2-2219-4D73-9801-6AB5F03BB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7755" cy="518330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合理选择非均匀网格的增长性质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56BE245-4565-4EFB-9C75-0A23DC158BED}"/>
                  </a:ext>
                </a:extLst>
              </p:cNvPr>
              <p:cNvSpPr txBox="1"/>
              <p:nvPr/>
            </p:nvSpPr>
            <p:spPr>
              <a:xfrm>
                <a:off x="5035640" y="1761231"/>
                <a:ext cx="2830455" cy="384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0" dirty="0"/>
                  <a:t>Let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56BE245-4565-4EFB-9C75-0A23DC158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640" y="1761231"/>
                <a:ext cx="2830455" cy="384336"/>
              </a:xfrm>
              <a:prstGeom prst="rect">
                <a:avLst/>
              </a:prstGeom>
              <a:blipFill>
                <a:blip r:embed="rId2"/>
                <a:stretch>
                  <a:fillRect l="-1724" t="-4762" b="-253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F3806F14-3B89-4DB3-AF0B-BFE7AFE88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845" y="2478892"/>
            <a:ext cx="3784795" cy="119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9373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843E650-AEF0-45B9-92D6-07E323151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97" y="45076"/>
            <a:ext cx="98907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76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BFC2ED2-31C3-4DA4-95B7-FD6B9DEEB4F8}"/>
                  </a:ext>
                </a:extLst>
              </p:cNvPr>
              <p:cNvSpPr txBox="1"/>
              <p:nvPr/>
            </p:nvSpPr>
            <p:spPr>
              <a:xfrm>
                <a:off x="669356" y="656901"/>
                <a:ext cx="16103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Mesh points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BFC2ED2-31C3-4DA4-95B7-FD6B9DEEB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356" y="656901"/>
                <a:ext cx="1610377" cy="369332"/>
              </a:xfrm>
              <a:prstGeom prst="rect">
                <a:avLst/>
              </a:prstGeom>
              <a:blipFill>
                <a:blip r:embed="rId2"/>
                <a:stretch>
                  <a:fillRect l="-3409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E1A6D2DF-BD3A-45ED-BAB5-95423A9DFF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911"/>
          <a:stretch/>
        </p:blipFill>
        <p:spPr>
          <a:xfrm>
            <a:off x="3299820" y="1963973"/>
            <a:ext cx="6675551" cy="455410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10AAC1C-1957-46A7-9745-90352057EAAD}"/>
                  </a:ext>
                </a:extLst>
              </p:cNvPr>
              <p:cNvSpPr txBox="1"/>
              <p:nvPr/>
            </p:nvSpPr>
            <p:spPr>
              <a:xfrm>
                <a:off x="6455333" y="6163776"/>
                <a:ext cx="497888" cy="4302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10AAC1C-1957-46A7-9745-90352057E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5333" y="6163776"/>
                <a:ext cx="497888" cy="4302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28F041E-1CBD-4613-811C-1BEEF11577E1}"/>
                  </a:ext>
                </a:extLst>
              </p:cNvPr>
              <p:cNvSpPr txBox="1"/>
              <p:nvPr/>
            </p:nvSpPr>
            <p:spPr>
              <a:xfrm>
                <a:off x="740775" y="5794444"/>
                <a:ext cx="1335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=200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28F041E-1CBD-4613-811C-1BEEF1157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775" y="5794444"/>
                <a:ext cx="1335237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0C771AD-7E6A-4329-8AB9-EC549752D275}"/>
                  </a:ext>
                </a:extLst>
              </p:cNvPr>
              <p:cNvSpPr txBox="1"/>
              <p:nvPr/>
            </p:nvSpPr>
            <p:spPr>
              <a:xfrm>
                <a:off x="762647" y="5091595"/>
                <a:ext cx="12486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=400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0C771AD-7E6A-4329-8AB9-EC549752D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47" y="5091595"/>
                <a:ext cx="124867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8F0CDCE-9EE6-4D0E-B500-52C03FA240FA}"/>
                  </a:ext>
                </a:extLst>
              </p:cNvPr>
              <p:cNvSpPr txBox="1"/>
              <p:nvPr/>
            </p:nvSpPr>
            <p:spPr>
              <a:xfrm>
                <a:off x="669436" y="1973556"/>
                <a:ext cx="1496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~ 1600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8F0CDCE-9EE6-4D0E-B500-52C03FA24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36" y="1973556"/>
                <a:ext cx="149637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E82B7831-89BD-47E5-8EC9-188BF0B4C660}"/>
              </a:ext>
            </a:extLst>
          </p:cNvPr>
          <p:cNvCxnSpPr/>
          <p:nvPr/>
        </p:nvCxnSpPr>
        <p:spPr>
          <a:xfrm rot="16200000">
            <a:off x="1105785" y="4116497"/>
            <a:ext cx="3916547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C636FE4-157D-481E-A22C-414F1B2484A0}"/>
              </a:ext>
            </a:extLst>
          </p:cNvPr>
          <p:cNvCxnSpPr>
            <a:cxnSpLocks/>
          </p:cNvCxnSpPr>
          <p:nvPr/>
        </p:nvCxnSpPr>
        <p:spPr>
          <a:xfrm rot="16200000">
            <a:off x="2912921" y="5914891"/>
            <a:ext cx="0" cy="319757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7F14EA6-E73C-49FA-B8BE-A7352169E0F2}"/>
              </a:ext>
            </a:extLst>
          </p:cNvPr>
          <p:cNvCxnSpPr>
            <a:cxnSpLocks/>
          </p:cNvCxnSpPr>
          <p:nvPr/>
        </p:nvCxnSpPr>
        <p:spPr>
          <a:xfrm rot="16200000">
            <a:off x="2912922" y="5253304"/>
            <a:ext cx="0" cy="319757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D75B174-D53F-46A9-B7E7-4051A58BAE2B}"/>
              </a:ext>
            </a:extLst>
          </p:cNvPr>
          <p:cNvCxnSpPr>
            <a:cxnSpLocks/>
          </p:cNvCxnSpPr>
          <p:nvPr/>
        </p:nvCxnSpPr>
        <p:spPr>
          <a:xfrm rot="16200000">
            <a:off x="2912921" y="1998344"/>
            <a:ext cx="0" cy="319757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箭头: 左右 21">
            <a:extLst>
              <a:ext uri="{FF2B5EF4-FFF2-40B4-BE49-F238E27FC236}">
                <a16:creationId xmlns:a16="http://schemas.microsoft.com/office/drawing/2014/main" id="{D0AD8ADB-8B69-4880-B555-4D30FB7228E0}"/>
              </a:ext>
            </a:extLst>
          </p:cNvPr>
          <p:cNvSpPr/>
          <p:nvPr/>
        </p:nvSpPr>
        <p:spPr>
          <a:xfrm rot="16200000">
            <a:off x="2304290" y="5631451"/>
            <a:ext cx="636813" cy="20027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箭头: 左右 23">
            <a:extLst>
              <a:ext uri="{FF2B5EF4-FFF2-40B4-BE49-F238E27FC236}">
                <a16:creationId xmlns:a16="http://schemas.microsoft.com/office/drawing/2014/main" id="{F781CCB0-7D2C-4057-A9B8-9AF36B4E8851}"/>
              </a:ext>
            </a:extLst>
          </p:cNvPr>
          <p:cNvSpPr/>
          <p:nvPr/>
        </p:nvSpPr>
        <p:spPr>
          <a:xfrm rot="16200000">
            <a:off x="304518" y="3994408"/>
            <a:ext cx="3872644" cy="200273"/>
          </a:xfrm>
          <a:prstGeom prst="left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3CBD9CEE-FF7B-480B-B4A8-CF18228D1208}"/>
              </a:ext>
            </a:extLst>
          </p:cNvPr>
          <p:cNvCxnSpPr>
            <a:cxnSpLocks/>
          </p:cNvCxnSpPr>
          <p:nvPr/>
        </p:nvCxnSpPr>
        <p:spPr>
          <a:xfrm rot="16200000">
            <a:off x="2668418" y="5251101"/>
            <a:ext cx="0" cy="319757"/>
          </a:xfrm>
          <a:prstGeom prst="line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5B9A95E5-AB32-4B6E-8A37-B8700A096188}"/>
              </a:ext>
            </a:extLst>
          </p:cNvPr>
          <p:cNvCxnSpPr>
            <a:cxnSpLocks/>
          </p:cNvCxnSpPr>
          <p:nvPr/>
        </p:nvCxnSpPr>
        <p:spPr>
          <a:xfrm rot="16200000">
            <a:off x="2652906" y="5914891"/>
            <a:ext cx="0" cy="319757"/>
          </a:xfrm>
          <a:prstGeom prst="line">
            <a:avLst/>
          </a:prstGeom>
          <a:ln w="317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8C8446AA-7F31-410B-8E95-C3ADCF6FA0F4}"/>
                  </a:ext>
                </a:extLst>
              </p:cNvPr>
              <p:cNvSpPr txBox="1"/>
              <p:nvPr/>
            </p:nvSpPr>
            <p:spPr>
              <a:xfrm>
                <a:off x="3257572" y="3931831"/>
                <a:ext cx="541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8C8446AA-7F31-410B-8E95-C3ADCF6FA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572" y="3931831"/>
                <a:ext cx="5415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206E54E6-4638-4C54-9D25-F8F36EA204EB}"/>
                  </a:ext>
                </a:extLst>
              </p:cNvPr>
              <p:cNvSpPr txBox="1"/>
              <p:nvPr/>
            </p:nvSpPr>
            <p:spPr>
              <a:xfrm>
                <a:off x="7617119" y="339918"/>
                <a:ext cx="23375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206E54E6-4638-4C54-9D25-F8F36EA20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119" y="339918"/>
                <a:ext cx="2337563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CCD601B6-DEE7-41C1-87A8-14985383BF7D}"/>
                  </a:ext>
                </a:extLst>
              </p:cNvPr>
              <p:cNvSpPr txBox="1"/>
              <p:nvPr/>
            </p:nvSpPr>
            <p:spPr>
              <a:xfrm>
                <a:off x="7617119" y="777086"/>
                <a:ext cx="19073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CCD601B6-DEE7-41C1-87A8-14985383B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119" y="777086"/>
                <a:ext cx="190738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82EE976D-6536-4F1C-A9A7-075104581B43}"/>
                  </a:ext>
                </a:extLst>
              </p:cNvPr>
              <p:cNvSpPr txBox="1"/>
              <p:nvPr/>
            </p:nvSpPr>
            <p:spPr>
              <a:xfrm>
                <a:off x="10206507" y="192057"/>
                <a:ext cx="1811522" cy="665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82EE976D-6536-4F1C-A9A7-075104581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6507" y="192057"/>
                <a:ext cx="1811522" cy="6650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1829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标题 3">
                <a:extLst>
                  <a:ext uri="{FF2B5EF4-FFF2-40B4-BE49-F238E27FC236}">
                    <a16:creationId xmlns:a16="http://schemas.microsoft.com/office/drawing/2014/main" id="{FC298282-A984-455A-B739-B94B0264910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黏性修正函数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设置</a:t>
                </a:r>
              </a:p>
            </p:txBody>
          </p:sp>
        </mc:Choice>
        <mc:Fallback>
          <p:sp>
            <p:nvSpPr>
              <p:cNvPr id="4" name="标题 3">
                <a:extLst>
                  <a:ext uri="{FF2B5EF4-FFF2-40B4-BE49-F238E27FC236}">
                    <a16:creationId xmlns:a16="http://schemas.microsoft.com/office/drawing/2014/main" id="{FC298282-A984-455A-B739-B94B026491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B5E1477-82A3-4961-84BD-D1A09FE1A179}"/>
                  </a:ext>
                </a:extLst>
              </p:cNvPr>
              <p:cNvSpPr txBox="1"/>
              <p:nvPr/>
            </p:nvSpPr>
            <p:spPr>
              <a:xfrm>
                <a:off x="663257" y="1541223"/>
                <a:ext cx="5923545" cy="8082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tanh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−1+</m:t>
                                      </m:r>
                                      <m:f>
                                        <m:f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𝑖𝑛𝑡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B5E1477-82A3-4961-84BD-D1A09FE1A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257" y="1541223"/>
                <a:ext cx="5923545" cy="8082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图片 32">
            <a:extLst>
              <a:ext uri="{FF2B5EF4-FFF2-40B4-BE49-F238E27FC236}">
                <a16:creationId xmlns:a16="http://schemas.microsoft.com/office/drawing/2014/main" id="{279CFAEE-616C-41B5-A40D-FA5A8C9C8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91" y="2517588"/>
            <a:ext cx="1151744" cy="199095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62569C0E-631F-441D-BCF1-A8A7CB64F93A}"/>
                  </a:ext>
                </a:extLst>
              </p:cNvPr>
              <p:cNvSpPr txBox="1"/>
              <p:nvPr/>
            </p:nvSpPr>
            <p:spPr>
              <a:xfrm>
                <a:off x="3040441" y="3782577"/>
                <a:ext cx="2488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控制光滑函数的上界</a:t>
                </a:r>
              </a:p>
            </p:txBody>
          </p:sp>
        </mc:Choice>
        <mc:Fallback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62569C0E-631F-441D-BCF1-A8A7CB64F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0441" y="3782577"/>
                <a:ext cx="2488502" cy="369332"/>
              </a:xfrm>
              <a:prstGeom prst="rect">
                <a:avLst/>
              </a:prstGeom>
              <a:blipFill>
                <a:blip r:embed="rId5"/>
                <a:stretch>
                  <a:fillRect t="-10000" r="-1716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66F5A1AE-C759-4C67-AF7D-34BE6F585F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9881" y="1770537"/>
            <a:ext cx="5346975" cy="476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104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标题 3">
                <a:extLst>
                  <a:ext uri="{FF2B5EF4-FFF2-40B4-BE49-F238E27FC236}">
                    <a16:creationId xmlns:a16="http://schemas.microsoft.com/office/drawing/2014/main" id="{FC298282-A984-455A-B739-B94B0264910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黏性修正函数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设置</a:t>
                </a:r>
              </a:p>
            </p:txBody>
          </p:sp>
        </mc:Choice>
        <mc:Fallback>
          <p:sp>
            <p:nvSpPr>
              <p:cNvPr id="4" name="标题 3">
                <a:extLst>
                  <a:ext uri="{FF2B5EF4-FFF2-40B4-BE49-F238E27FC236}">
                    <a16:creationId xmlns:a16="http://schemas.microsoft.com/office/drawing/2014/main" id="{FC298282-A984-455A-B739-B94B026491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B5E1477-82A3-4961-84BD-D1A09FE1A179}"/>
                  </a:ext>
                </a:extLst>
              </p:cNvPr>
              <p:cNvSpPr txBox="1"/>
              <p:nvPr/>
            </p:nvSpPr>
            <p:spPr>
              <a:xfrm>
                <a:off x="663257" y="1541223"/>
                <a:ext cx="5923545" cy="8082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tanh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−1+</m:t>
                                      </m:r>
                                      <m:f>
                                        <m:f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𝑖𝑛𝑡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B5E1477-82A3-4961-84BD-D1A09FE1A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257" y="1541223"/>
                <a:ext cx="5923545" cy="8082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>
            <a:extLst>
              <a:ext uri="{FF2B5EF4-FFF2-40B4-BE49-F238E27FC236}">
                <a16:creationId xmlns:a16="http://schemas.microsoft.com/office/drawing/2014/main" id="{A464047F-52B0-4067-89D7-0B1E76449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745" y="1485341"/>
            <a:ext cx="5329541" cy="5127792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279CFAEE-616C-41B5-A40D-FA5A8C9C8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191" y="2517588"/>
            <a:ext cx="1151744" cy="199095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62569C0E-631F-441D-BCF1-A8A7CB64F93A}"/>
                  </a:ext>
                </a:extLst>
              </p:cNvPr>
              <p:cNvSpPr txBox="1"/>
              <p:nvPr/>
            </p:nvSpPr>
            <p:spPr>
              <a:xfrm>
                <a:off x="2319225" y="3782578"/>
                <a:ext cx="45713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控制光滑函数沿中心的分布范围（厚度）</a:t>
                </a:r>
              </a:p>
            </p:txBody>
          </p:sp>
        </mc:Choice>
        <mc:Fallback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62569C0E-631F-441D-BCF1-A8A7CB64F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225" y="3782578"/>
                <a:ext cx="4571316" cy="369332"/>
              </a:xfrm>
              <a:prstGeom prst="rect">
                <a:avLst/>
              </a:prstGeom>
              <a:blipFill>
                <a:blip r:embed="rId6"/>
                <a:stretch>
                  <a:fillRect t="-10000" r="-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9730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标题 3">
                <a:extLst>
                  <a:ext uri="{FF2B5EF4-FFF2-40B4-BE49-F238E27FC236}">
                    <a16:creationId xmlns:a16="http://schemas.microsoft.com/office/drawing/2014/main" id="{FC298282-A984-455A-B739-B94B0264910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黏性修正函数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设置</a:t>
                </a:r>
              </a:p>
            </p:txBody>
          </p:sp>
        </mc:Choice>
        <mc:Fallback>
          <p:sp>
            <p:nvSpPr>
              <p:cNvPr id="4" name="标题 3">
                <a:extLst>
                  <a:ext uri="{FF2B5EF4-FFF2-40B4-BE49-F238E27FC236}">
                    <a16:creationId xmlns:a16="http://schemas.microsoft.com/office/drawing/2014/main" id="{FC298282-A984-455A-B739-B94B026491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B5E1477-82A3-4961-84BD-D1A09FE1A179}"/>
                  </a:ext>
                </a:extLst>
              </p:cNvPr>
              <p:cNvSpPr txBox="1"/>
              <p:nvPr/>
            </p:nvSpPr>
            <p:spPr>
              <a:xfrm>
                <a:off x="663257" y="1541223"/>
                <a:ext cx="5923545" cy="8082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tanh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−1+</m:t>
                                      </m:r>
                                      <m:f>
                                        <m:f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𝑖𝑛𝑡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B5E1477-82A3-4961-84BD-D1A09FE1A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257" y="1541223"/>
                <a:ext cx="5923545" cy="8082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图片 32">
            <a:extLst>
              <a:ext uri="{FF2B5EF4-FFF2-40B4-BE49-F238E27FC236}">
                <a16:creationId xmlns:a16="http://schemas.microsoft.com/office/drawing/2014/main" id="{279CFAEE-616C-41B5-A40D-FA5A8C9C8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91" y="2517588"/>
            <a:ext cx="1151744" cy="199095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62569C0E-631F-441D-BCF1-A8A7CB64F93A}"/>
                  </a:ext>
                </a:extLst>
              </p:cNvPr>
              <p:cNvSpPr txBox="1"/>
              <p:nvPr/>
            </p:nvSpPr>
            <p:spPr>
              <a:xfrm>
                <a:off x="2499529" y="3782578"/>
                <a:ext cx="34171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dirty="0"/>
                  <a:t>控制光滑函数中心对称点的值</a:t>
                </a:r>
              </a:p>
            </p:txBody>
          </p:sp>
        </mc:Choice>
        <mc:Fallback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62569C0E-631F-441D-BCF1-A8A7CB64F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529" y="3782578"/>
                <a:ext cx="3417154" cy="369332"/>
              </a:xfrm>
              <a:prstGeom prst="rect">
                <a:avLst/>
              </a:prstGeom>
              <a:blipFill>
                <a:blip r:embed="rId5"/>
                <a:stretch>
                  <a:fillRect t="-10000" r="-107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5C8B8113-1CE8-45C4-927D-78EA16186B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0185" y="1585871"/>
            <a:ext cx="5346975" cy="476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19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05B2667-B090-4159-A38F-6BA224768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11" y="1232853"/>
            <a:ext cx="7018079" cy="480026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77DBBC6-5302-4DAC-8312-681536FC30A3}"/>
                  </a:ext>
                </a:extLst>
              </p:cNvPr>
              <p:cNvSpPr txBox="1"/>
              <p:nvPr/>
            </p:nvSpPr>
            <p:spPr>
              <a:xfrm>
                <a:off x="1596981" y="455122"/>
                <a:ext cx="27168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0" dirty="0"/>
                  <a:t>Correction func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77DBBC6-5302-4DAC-8312-681536FC3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981" y="455122"/>
                <a:ext cx="2716898" cy="369332"/>
              </a:xfrm>
              <a:prstGeom prst="rect">
                <a:avLst/>
              </a:prstGeom>
              <a:blipFill>
                <a:blip r:embed="rId3"/>
                <a:stretch>
                  <a:fillRect l="-2018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8F65903-6E5D-48AF-BE9D-C4BF3EC368DA}"/>
                  </a:ext>
                </a:extLst>
              </p:cNvPr>
              <p:cNvSpPr txBox="1"/>
              <p:nvPr/>
            </p:nvSpPr>
            <p:spPr>
              <a:xfrm>
                <a:off x="3492599" y="5663782"/>
                <a:ext cx="3953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8F65903-6E5D-48AF-BE9D-C4BF3EC36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599" y="5663782"/>
                <a:ext cx="39530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5A92447-2DE5-4B60-916B-C8122675C695}"/>
                  </a:ext>
                </a:extLst>
              </p:cNvPr>
              <p:cNvSpPr txBox="1"/>
              <p:nvPr/>
            </p:nvSpPr>
            <p:spPr>
              <a:xfrm>
                <a:off x="452907" y="3448318"/>
                <a:ext cx="397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5A92447-2DE5-4B60-916B-C8122675C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07" y="3448318"/>
                <a:ext cx="39728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5D5CEB5-7585-434D-B500-0A2BE6B7D830}"/>
                  </a:ext>
                </a:extLst>
              </p:cNvPr>
              <p:cNvSpPr txBox="1"/>
              <p:nvPr/>
            </p:nvSpPr>
            <p:spPr>
              <a:xfrm>
                <a:off x="7788453" y="1642056"/>
                <a:ext cx="90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5D5CEB5-7585-434D-B500-0A2BE6B7D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453" y="1642056"/>
                <a:ext cx="90313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B794525-7913-43D0-9D7F-C5C784006A21}"/>
                  </a:ext>
                </a:extLst>
              </p:cNvPr>
              <p:cNvSpPr txBox="1"/>
              <p:nvPr/>
            </p:nvSpPr>
            <p:spPr>
              <a:xfrm>
                <a:off x="7788453" y="2116428"/>
                <a:ext cx="9084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B794525-7913-43D0-9D7F-C5C784006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453" y="2116428"/>
                <a:ext cx="90845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368999A-CE6B-454E-8B37-2E7273DB61B8}"/>
                  </a:ext>
                </a:extLst>
              </p:cNvPr>
              <p:cNvSpPr txBox="1"/>
              <p:nvPr/>
            </p:nvSpPr>
            <p:spPr>
              <a:xfrm>
                <a:off x="7788453" y="2590800"/>
                <a:ext cx="12931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=2000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368999A-CE6B-454E-8B37-2E7273DB6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453" y="2590800"/>
                <a:ext cx="129317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3C2497E-C3DD-41A8-BD35-C1969E4FAE29}"/>
                  </a:ext>
                </a:extLst>
              </p:cNvPr>
              <p:cNvSpPr txBox="1"/>
              <p:nvPr/>
            </p:nvSpPr>
            <p:spPr>
              <a:xfrm>
                <a:off x="6096000" y="329544"/>
                <a:ext cx="5923545" cy="8082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tanh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−1+</m:t>
                                      </m:r>
                                      <m:f>
                                        <m:f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𝑖𝑛𝑡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3C2497E-C3DD-41A8-BD35-C1969E4FA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29544"/>
                <a:ext cx="5923545" cy="808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7244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CB1B2E2-E500-4410-961C-25EB20834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64" y="1255429"/>
            <a:ext cx="5375729" cy="47912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D4EDAEF-7C83-485C-AD6A-2A63C3A0E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990" y="823987"/>
            <a:ext cx="3562533" cy="317516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9A42CA2-A365-44F3-970D-357921059984}"/>
              </a:ext>
            </a:extLst>
          </p:cNvPr>
          <p:cNvSpPr txBox="1"/>
          <p:nvPr/>
        </p:nvSpPr>
        <p:spPr>
          <a:xfrm>
            <a:off x="7113315" y="477162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橙色：均匀网格的特征值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BE4C4D9-4545-4FB6-A2D5-AD125E673D8F}"/>
              </a:ext>
            </a:extLst>
          </p:cNvPr>
          <p:cNvSpPr txBox="1"/>
          <p:nvPr/>
        </p:nvSpPr>
        <p:spPr>
          <a:xfrm>
            <a:off x="7115577" y="525458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蓝色：逐渐变粗网格的特征值</a:t>
            </a:r>
          </a:p>
        </p:txBody>
      </p:sp>
    </p:spTree>
    <p:extLst>
      <p:ext uri="{BB962C8B-B14F-4D97-AF65-F5344CB8AC3E}">
        <p14:creationId xmlns:p14="http://schemas.microsoft.com/office/powerpoint/2010/main" val="2202470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18346</TotalTime>
  <Words>593</Words>
  <Application>Microsoft Office PowerPoint</Application>
  <PresentationFormat>宽屏</PresentationFormat>
  <Paragraphs>114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4" baseType="lpstr">
      <vt:lpstr>等线</vt:lpstr>
      <vt:lpstr>等线 Light</vt:lpstr>
      <vt:lpstr>Arial</vt:lpstr>
      <vt:lpstr>Cambria Math</vt:lpstr>
      <vt:lpstr>Office 主题​​</vt:lpstr>
      <vt:lpstr>Debug V2</vt:lpstr>
      <vt:lpstr>非均匀网格中心差分</vt:lpstr>
      <vt:lpstr>非均匀网格中心差分的阶数问题</vt:lpstr>
      <vt:lpstr>PowerPoint 演示文稿</vt:lpstr>
      <vt:lpstr>黏性修正函数F(A)设置</vt:lpstr>
      <vt:lpstr>黏性修正函数F(A)设置</vt:lpstr>
      <vt:lpstr>黏性修正函数F(A)设置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非均匀网格中心差分</vt:lpstr>
      <vt:lpstr>非均匀网格中心差分的阶数问题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Debug V2</dc:title>
  <dc:creator>压抑 路</dc:creator>
  <cp:lastModifiedBy>压抑 路</cp:lastModifiedBy>
  <cp:revision>92</cp:revision>
  <dcterms:created xsi:type="dcterms:W3CDTF">2024-03-21T06:50:36Z</dcterms:created>
  <dcterms:modified xsi:type="dcterms:W3CDTF">2024-04-03T00:37:07Z</dcterms:modified>
</cp:coreProperties>
</file>